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019" r:id="rId3"/>
    <p:sldId id="1021" r:id="rId4"/>
    <p:sldId id="1024" r:id="rId5"/>
    <p:sldId id="1083" r:id="rId6"/>
    <p:sldId id="1027" r:id="rId7"/>
    <p:sldId id="1028" r:id="rId8"/>
    <p:sldId id="1084" r:id="rId9"/>
    <p:sldId id="1086" r:id="rId10"/>
    <p:sldId id="1085" r:id="rId11"/>
    <p:sldId id="1035" r:id="rId12"/>
    <p:sldId id="1031" r:id="rId13"/>
    <p:sldId id="1029" r:id="rId14"/>
    <p:sldId id="1033" r:id="rId15"/>
    <p:sldId id="1022" r:id="rId16"/>
    <p:sldId id="1087" r:id="rId17"/>
    <p:sldId id="1088" r:id="rId18"/>
    <p:sldId id="1037" r:id="rId19"/>
    <p:sldId id="1040" r:id="rId20"/>
    <p:sldId id="1089" r:id="rId21"/>
    <p:sldId id="1091" r:id="rId22"/>
    <p:sldId id="1041"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研究物质的基本方法</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第二单元　溶液组成的定量研究</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14679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溶液中离子浓度的有关计算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单一溶质溶液中的溶质组成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97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根据组成规律求算：在溶液中，阴离子与阳离子浓度之比等于化学组成中阴、阳离子个数之比。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混合溶液中的电荷守恒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97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根据电荷守恒，溶质中所有阳离子带正电荷的总数与所有阴离子带负电荷的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总数相等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97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混合溶液中，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146794"/>
              </a:xfrm>
              <a:blipFill>
                <a:blip r:embed="rId2"/>
                <a:stretch>
                  <a:fillRect l="-796" r="-849" b="-23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42138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图所示是某校实验室从化学试剂商店买回的硫酸试剂瓶上的标签，并用此浓硫酸配制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mL2.3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的稀硫酸，下列有关说法或操作错误的是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试剂瓶中硫酸溶液的物质的量浓度为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实验中需要取浓硫酸的体积为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62.5 mL</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实验中需选用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容量瓶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容量瓶用蒸馏水洗净后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一定需要烘干才能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89704;FounderCES"/>
          <p:cNvPicPr/>
          <p:nvPr/>
        </p:nvPicPr>
        <p:blipFill>
          <a:blip r:embed="rId2"/>
          <a:stretch>
            <a:fillRect/>
          </a:stretch>
        </p:blipFill>
        <p:spPr>
          <a:xfrm>
            <a:off x="343436" y="915707"/>
            <a:ext cx="1116965" cy="359410"/>
          </a:xfrm>
          <a:prstGeom prst="rect">
            <a:avLst/>
          </a:prstGeom>
        </p:spPr>
      </p:pic>
      <p:sp>
        <p:nvSpPr>
          <p:cNvPr id="5" name="矩形 4"/>
          <p:cNvSpPr/>
          <p:nvPr/>
        </p:nvSpPr>
        <p:spPr>
          <a:xfrm>
            <a:off x="7944544" y="1988840"/>
            <a:ext cx="3263230" cy="3970318"/>
          </a:xfrm>
          <a:prstGeom prst="rect">
            <a:avLst/>
          </a:prstGeom>
          <a:ln w="19050">
            <a:solidFill>
              <a:schemeClr val="tx1"/>
            </a:solidFill>
          </a:ln>
        </p:spPr>
        <p:txBody>
          <a:bodyPr wrap="square">
            <a:spAutoFit/>
          </a:bodyPr>
          <a:lstStyle/>
          <a:p>
            <a:pPr algn="ctr">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硫酸</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化学纯</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CP</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smtClean="0">
                <a:solidFill>
                  <a:srgbClr val="000000"/>
                </a:solidFill>
                <a:cs typeface="Times New Roman" panose="02020603050405020304" pitchFamily="18" charset="0"/>
              </a:rPr>
              <a:t>500 mL</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品名</a:t>
            </a:r>
            <a:r>
              <a:rPr lang="zh-CN" altLang="zh-CN" sz="2400" dirty="0">
                <a:solidFill>
                  <a:srgbClr val="000000"/>
                </a:solidFill>
                <a:cs typeface="Times New Roman" panose="02020603050405020304" pitchFamily="18" charset="0"/>
              </a:rPr>
              <a:t>：</a:t>
            </a:r>
            <a:r>
              <a:rPr lang="zh-CN" altLang="zh-CN" sz="2400" dirty="0">
                <a:solidFill>
                  <a:srgbClr val="000000"/>
                </a:solidFill>
                <a:ea typeface="仿宋" panose="02010609060101010101" pitchFamily="49" charset="-122"/>
                <a:cs typeface="Times New Roman" panose="02020603050405020304" pitchFamily="18" charset="0"/>
              </a:rPr>
              <a:t>硫酸溶液</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化学式</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H</a:t>
            </a:r>
            <a:r>
              <a:rPr lang="en-US" altLang="zh-CN" sz="2400" baseline="-25000" dirty="0">
                <a:solidFill>
                  <a:srgbClr val="000000"/>
                </a:solidFill>
                <a:cs typeface="Times New Roman" panose="02020603050405020304" pitchFamily="18" charset="0"/>
              </a:rPr>
              <a:t>2</a:t>
            </a:r>
            <a:r>
              <a:rPr lang="en-US" altLang="zh-CN" sz="2400" dirty="0">
                <a:solidFill>
                  <a:srgbClr val="000000"/>
                </a:solidFill>
                <a:cs typeface="Times New Roman" panose="02020603050405020304" pitchFamily="18" charset="0"/>
              </a:rPr>
              <a:t>SO</a:t>
            </a:r>
            <a:r>
              <a:rPr lang="en-US" altLang="zh-CN" sz="2400" baseline="-25000" dirty="0">
                <a:solidFill>
                  <a:srgbClr val="000000"/>
                </a:solidFill>
                <a:cs typeface="Times New Roman" panose="02020603050405020304" pitchFamily="18" charset="0"/>
              </a:rPr>
              <a:t>4</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相对分子质量</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98</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密度</a:t>
            </a:r>
            <a:r>
              <a:rPr lang="zh-CN"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1.84 </a:t>
            </a:r>
            <a:r>
              <a:rPr lang="en-US" altLang="zh-CN" sz="2400" dirty="0" err="1" smtClean="0">
                <a:solidFill>
                  <a:srgbClr val="000000"/>
                </a:solidFill>
                <a:cs typeface="Times New Roman" panose="02020603050405020304" pitchFamily="18" charset="0"/>
              </a:rPr>
              <a:t>g</a:t>
            </a:r>
            <a:r>
              <a:rPr lang="en-US" altLang="zh-CN" sz="2400" dirty="0" err="1" smtClean="0">
                <a:solidFill>
                  <a:srgbClr val="000000"/>
                </a:solidFill>
                <a:ea typeface="Times New Roman" panose="02020603050405020304" pitchFamily="18" charset="0"/>
                <a:cs typeface="Times New Roman" panose="02020603050405020304" pitchFamily="18" charset="0"/>
              </a:rPr>
              <a:t>·</a:t>
            </a:r>
            <a:r>
              <a:rPr lang="en-US" altLang="zh-CN" sz="2400" dirty="0" err="1" smtClean="0">
                <a:solidFill>
                  <a:srgbClr val="000000"/>
                </a:solidFill>
                <a:cs typeface="Times New Roman" panose="02020603050405020304" pitchFamily="18" charset="0"/>
              </a:rPr>
              <a:t>cm</a:t>
            </a:r>
            <a:r>
              <a:rPr lang="zh-CN" altLang="zh-CN" sz="2400" baseline="30000" dirty="0">
                <a:solidFill>
                  <a:srgbClr val="000000"/>
                </a:solidFill>
                <a:cs typeface="Times New Roman" panose="02020603050405020304" pitchFamily="18" charset="0"/>
              </a:rPr>
              <a:t>－</a:t>
            </a:r>
            <a:r>
              <a:rPr lang="en-US" altLang="zh-CN" sz="2400" baseline="30000" dirty="0">
                <a:solidFill>
                  <a:srgbClr val="000000"/>
                </a:solidFill>
                <a:cs typeface="Times New Roman" panose="02020603050405020304" pitchFamily="18" charset="0"/>
              </a:rPr>
              <a:t>3</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质量分数</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98</a:t>
            </a:r>
            <a:r>
              <a:rPr lang="zh-CN" altLang="zh-CN" sz="2400" dirty="0">
                <a:solidFill>
                  <a:srgbClr val="000000"/>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内容占位符 1"/>
          <p:cNvSpPr txBox="1">
            <a:spLocks/>
          </p:cNvSpPr>
          <p:nvPr/>
        </p:nvSpPr>
        <p:spPr bwMode="auto">
          <a:xfrm>
            <a:off x="360854" y="4077072"/>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726;FounderCES"/>
          <p:cNvPicPr/>
          <p:nvPr/>
        </p:nvPicPr>
        <p:blipFill>
          <a:blip r:embed="rId3"/>
          <a:stretch>
            <a:fillRect/>
          </a:stretch>
        </p:blipFill>
        <p:spPr>
          <a:xfrm>
            <a:off x="360854" y="4273827"/>
            <a:ext cx="807720" cy="287655"/>
          </a:xfrm>
          <a:prstGeom prst="rect">
            <a:avLst/>
          </a:prstGeom>
        </p:spPr>
      </p:pic>
    </p:spTree>
    <p:extLst>
      <p:ext uri="{BB962C8B-B14F-4D97-AF65-F5344CB8AC3E}">
        <p14:creationId xmlns:p14="http://schemas.microsoft.com/office/powerpoint/2010/main" val="423656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8110616" cy="365997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𝟏𝟎𝟎𝟎</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𝝆𝝎</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代入数据得该试剂瓶中硫酸溶液的物质的量浓度</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 </a:t>
                </a:r>
                <a:r>
                  <a:rPr lang="en-US" altLang="zh-CN" b="1" spc="-1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根据配制溶液前后溶质的物质的量不变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62.5 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配制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的稀硫酸需要</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容量瓶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容量瓶使用前不需要烘干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8110616" cy="3659976"/>
              </a:xfrm>
              <a:blipFill>
                <a:blip r:embed="rId2"/>
                <a:stretch>
                  <a:fillRect l="-1127" r="-1127" b="-998"/>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1107703"/>
            <a:ext cx="807720" cy="287655"/>
          </a:xfrm>
          <a:prstGeom prst="rect">
            <a:avLst/>
          </a:prstGeom>
        </p:spPr>
      </p:pic>
      <p:sp>
        <p:nvSpPr>
          <p:cNvPr id="5" name="矩形 4"/>
          <p:cNvSpPr/>
          <p:nvPr/>
        </p:nvSpPr>
        <p:spPr>
          <a:xfrm>
            <a:off x="8592616" y="970850"/>
            <a:ext cx="3263230" cy="3970318"/>
          </a:xfrm>
          <a:prstGeom prst="rect">
            <a:avLst/>
          </a:prstGeom>
          <a:ln w="19050">
            <a:solidFill>
              <a:schemeClr val="tx1"/>
            </a:solidFill>
          </a:ln>
        </p:spPr>
        <p:txBody>
          <a:bodyPr wrap="square">
            <a:spAutoFit/>
          </a:bodyPr>
          <a:lstStyle/>
          <a:p>
            <a:pPr algn="ctr">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硫酸</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化学纯</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CP</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smtClean="0">
                <a:solidFill>
                  <a:srgbClr val="000000"/>
                </a:solidFill>
                <a:cs typeface="Times New Roman" panose="02020603050405020304" pitchFamily="18" charset="0"/>
              </a:rPr>
              <a:t>500 mL</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品名</a:t>
            </a:r>
            <a:r>
              <a:rPr lang="zh-CN" altLang="zh-CN" sz="2400" dirty="0">
                <a:solidFill>
                  <a:srgbClr val="000000"/>
                </a:solidFill>
                <a:cs typeface="Times New Roman" panose="02020603050405020304" pitchFamily="18" charset="0"/>
              </a:rPr>
              <a:t>：</a:t>
            </a:r>
            <a:r>
              <a:rPr lang="zh-CN" altLang="zh-CN" sz="2400" dirty="0">
                <a:solidFill>
                  <a:srgbClr val="000000"/>
                </a:solidFill>
                <a:ea typeface="仿宋" panose="02010609060101010101" pitchFamily="49" charset="-122"/>
                <a:cs typeface="Times New Roman" panose="02020603050405020304" pitchFamily="18" charset="0"/>
              </a:rPr>
              <a:t>硫酸溶液</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化学式</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H</a:t>
            </a:r>
            <a:r>
              <a:rPr lang="en-US" altLang="zh-CN" sz="2400" baseline="-25000" dirty="0">
                <a:solidFill>
                  <a:srgbClr val="000000"/>
                </a:solidFill>
                <a:cs typeface="Times New Roman" panose="02020603050405020304" pitchFamily="18" charset="0"/>
              </a:rPr>
              <a:t>2</a:t>
            </a:r>
            <a:r>
              <a:rPr lang="en-US" altLang="zh-CN" sz="2400" dirty="0">
                <a:solidFill>
                  <a:srgbClr val="000000"/>
                </a:solidFill>
                <a:cs typeface="Times New Roman" panose="02020603050405020304" pitchFamily="18" charset="0"/>
              </a:rPr>
              <a:t>SO</a:t>
            </a:r>
            <a:r>
              <a:rPr lang="en-US" altLang="zh-CN" sz="2400" baseline="-25000" dirty="0">
                <a:solidFill>
                  <a:srgbClr val="000000"/>
                </a:solidFill>
                <a:cs typeface="Times New Roman" panose="02020603050405020304" pitchFamily="18" charset="0"/>
              </a:rPr>
              <a:t>4</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相对分子质量</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98</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密度</a:t>
            </a:r>
            <a:r>
              <a:rPr lang="zh-CN"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1.84 </a:t>
            </a:r>
            <a:r>
              <a:rPr lang="en-US" altLang="zh-CN" sz="2400" dirty="0" err="1" smtClean="0">
                <a:solidFill>
                  <a:srgbClr val="000000"/>
                </a:solidFill>
                <a:cs typeface="Times New Roman" panose="02020603050405020304" pitchFamily="18" charset="0"/>
              </a:rPr>
              <a:t>g</a:t>
            </a:r>
            <a:r>
              <a:rPr lang="en-US" altLang="zh-CN" sz="2400" dirty="0" err="1" smtClean="0">
                <a:solidFill>
                  <a:srgbClr val="000000"/>
                </a:solidFill>
                <a:ea typeface="Times New Roman" panose="02020603050405020304" pitchFamily="18" charset="0"/>
                <a:cs typeface="Times New Roman" panose="02020603050405020304" pitchFamily="18" charset="0"/>
              </a:rPr>
              <a:t>·</a:t>
            </a:r>
            <a:r>
              <a:rPr lang="en-US" altLang="zh-CN" sz="2400" dirty="0" err="1" smtClean="0">
                <a:solidFill>
                  <a:srgbClr val="000000"/>
                </a:solidFill>
                <a:cs typeface="Times New Roman" panose="02020603050405020304" pitchFamily="18" charset="0"/>
              </a:rPr>
              <a:t>cm</a:t>
            </a:r>
            <a:r>
              <a:rPr lang="zh-CN" altLang="zh-CN" sz="2400" baseline="30000" dirty="0">
                <a:solidFill>
                  <a:srgbClr val="000000"/>
                </a:solidFill>
                <a:cs typeface="Times New Roman" panose="02020603050405020304" pitchFamily="18" charset="0"/>
              </a:rPr>
              <a:t>－</a:t>
            </a:r>
            <a:r>
              <a:rPr lang="en-US" altLang="zh-CN" sz="2400" baseline="30000" dirty="0">
                <a:solidFill>
                  <a:srgbClr val="000000"/>
                </a:solidFill>
                <a:cs typeface="Times New Roman" panose="02020603050405020304" pitchFamily="18" charset="0"/>
              </a:rPr>
              <a:t>3</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sz="2400" dirty="0">
                <a:solidFill>
                  <a:srgbClr val="000000"/>
                </a:solidFill>
                <a:ea typeface="仿宋" panose="02010609060101010101" pitchFamily="49" charset="-122"/>
                <a:cs typeface="Times New Roman" panose="02020603050405020304" pitchFamily="18" charset="0"/>
              </a:rPr>
              <a:t>质量分数</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98</a:t>
            </a:r>
            <a:r>
              <a:rPr lang="zh-CN" altLang="zh-CN" sz="2400" dirty="0">
                <a:solidFill>
                  <a:srgbClr val="000000"/>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3634026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2970912"/>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47162"/>
                <a:ext cx="11485848" cy="2669000"/>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的量浓度与溶质的质量分数之间换算的题目的解题思路一般有两个出发点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由定义式出发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物质的量浓度定义的表达式为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由此知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欲求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及</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由变换式出发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已知溶质质量分数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和溶液密度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或质量与体积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由换算公式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47162"/>
                <a:ext cx="11485848" cy="2669000"/>
              </a:xfrm>
              <a:blipFill>
                <a:blip r:embed="rId3"/>
                <a:stretch>
                  <a:fillRect l="-796" r="-849" b="-1142"/>
                </a:stretch>
              </a:blipFill>
            </p:spPr>
            <p:txBody>
              <a:bodyPr/>
              <a:lstStyle/>
              <a:p>
                <a:r>
                  <a:rPr lang="zh-CN" altLang="en-US">
                    <a:noFill/>
                  </a:rPr>
                  <a:t> </a:t>
                </a:r>
              </a:p>
            </p:txBody>
          </p:sp>
        </mc:Fallback>
      </mc:AlternateContent>
      <p:pic>
        <p:nvPicPr>
          <p:cNvPr id="3" name="顿有所悟.EPS" descr="id:2147489697;FounderCES"/>
          <p:cNvPicPr/>
          <p:nvPr/>
        </p:nvPicPr>
        <p:blipFill>
          <a:blip r:embed="rId4"/>
          <a:stretch>
            <a:fillRect/>
          </a:stretch>
        </p:blipFill>
        <p:spPr>
          <a:xfrm>
            <a:off x="343436" y="1010392"/>
            <a:ext cx="1641475" cy="359410"/>
          </a:xfrm>
          <a:prstGeom prst="rect">
            <a:avLst/>
          </a:prstGeom>
        </p:spPr>
      </p:pic>
    </p:spTree>
    <p:extLst>
      <p:ext uri="{BB962C8B-B14F-4D97-AF65-F5344CB8AC3E}">
        <p14:creationId xmlns:p14="http://schemas.microsoft.com/office/powerpoint/2010/main" val="41055551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4577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配制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一定物质的量浓度溶液的误差分析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误差分析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分析配制一定物质的量浓度溶液所产生的误差，要紧扣物质的量浓度的计算公式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，分析实验操作对溶质的物质的量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还是溶液体积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产生影响，进而得出浓度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偏大、偏小还是无影响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045770"/>
              </a:xfrm>
              <a:blipFill>
                <a:blip r:embed="rId2"/>
                <a:stretch>
                  <a:fillRect l="-796" r="-849" b="-1400"/>
                </a:stretch>
              </a:blipFill>
            </p:spPr>
            <p:txBody>
              <a:bodyPr/>
              <a:lstStyle/>
              <a:p>
                <a:r>
                  <a:rPr lang="zh-CN" altLang="en-US">
                    <a:noFill/>
                  </a:rPr>
                  <a:t> </a:t>
                </a:r>
              </a:p>
            </p:txBody>
          </p:sp>
        </mc:Fallback>
      </mc:AlternateContent>
      <p:pic>
        <p:nvPicPr>
          <p:cNvPr id="3" name="要点2.EPS" descr="id:2147489733;FounderCES"/>
          <p:cNvPicPr/>
          <p:nvPr/>
        </p:nvPicPr>
        <p:blipFill>
          <a:blip r:embed="rId3"/>
          <a:stretch>
            <a:fillRect/>
          </a:stretch>
        </p:blipFill>
        <p:spPr>
          <a:xfrm>
            <a:off x="341993" y="915707"/>
            <a:ext cx="1024890" cy="359410"/>
          </a:xfrm>
          <a:prstGeom prst="rect">
            <a:avLst/>
          </a:prstGeom>
        </p:spPr>
      </p:pic>
    </p:spTree>
    <p:extLst>
      <p:ext uri="{BB962C8B-B14F-4D97-AF65-F5344CB8AC3E}">
        <p14:creationId xmlns:p14="http://schemas.microsoft.com/office/powerpoint/2010/main" val="3367067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以配制一定浓度的</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溶液为例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710304667"/>
              </p:ext>
            </p:extLst>
          </p:nvPr>
        </p:nvGraphicFramePr>
        <p:xfrm>
          <a:off x="343710" y="1484784"/>
          <a:ext cx="11502992" cy="3888432"/>
        </p:xfrm>
        <a:graphic>
          <a:graphicData uri="http://schemas.openxmlformats.org/drawingml/2006/table">
            <a:tbl>
              <a:tblPr firstRow="1" firstCol="1" bandRow="1"/>
              <a:tblGrid>
                <a:gridCol w="3375232">
                  <a:extLst>
                    <a:ext uri="{9D8B030D-6E8A-4147-A177-3AD203B41FA5}">
                      <a16:colId xmlns:a16="http://schemas.microsoft.com/office/drawing/2014/main" val="2074466819"/>
                    </a:ext>
                  </a:extLst>
                </a:gridCol>
                <a:gridCol w="2376264">
                  <a:extLst>
                    <a:ext uri="{9D8B030D-6E8A-4147-A177-3AD203B41FA5}">
                      <a16:colId xmlns:a16="http://schemas.microsoft.com/office/drawing/2014/main" val="2320824900"/>
                    </a:ext>
                  </a:extLst>
                </a:gridCol>
                <a:gridCol w="2875748">
                  <a:extLst>
                    <a:ext uri="{9D8B030D-6E8A-4147-A177-3AD203B41FA5}">
                      <a16:colId xmlns:a16="http://schemas.microsoft.com/office/drawing/2014/main" val="3694599798"/>
                    </a:ext>
                  </a:extLst>
                </a:gridCol>
                <a:gridCol w="2875748">
                  <a:extLst>
                    <a:ext uri="{9D8B030D-6E8A-4147-A177-3AD203B41FA5}">
                      <a16:colId xmlns:a16="http://schemas.microsoft.com/office/drawing/2014/main" val="3595066350"/>
                    </a:ext>
                  </a:extLst>
                </a:gridCol>
              </a:tblGrid>
              <a:tr h="648072">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引起误差的操作</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物质的量误差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体积误差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最终误差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4861005"/>
                  </a:ext>
                </a:extLst>
              </a:tr>
              <a:tr h="64807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用滤纸称量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6071391"/>
                  </a:ext>
                </a:extLst>
              </a:tr>
              <a:tr h="64807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砝码生锈</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52529630"/>
                  </a:ext>
                </a:extLst>
              </a:tr>
              <a:tr h="64807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称量时间长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30791512"/>
                  </a:ext>
                </a:extLst>
              </a:tr>
              <a:tr h="64807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烧杯未洗涤</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92351172"/>
                  </a:ext>
                </a:extLst>
              </a:tr>
              <a:tr h="64807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未冷却就转移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94531746"/>
                  </a:ext>
                </a:extLst>
              </a:tr>
            </a:tbl>
          </a:graphicData>
        </a:graphic>
      </p:graphicFrame>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110862814"/>
              </p:ext>
            </p:extLst>
          </p:nvPr>
        </p:nvGraphicFramePr>
        <p:xfrm>
          <a:off x="334566" y="980728"/>
          <a:ext cx="11521280" cy="3291840"/>
        </p:xfrm>
        <a:graphic>
          <a:graphicData uri="http://schemas.openxmlformats.org/drawingml/2006/table">
            <a:tbl>
              <a:tblPr firstRow="1" firstCol="1" bandRow="1"/>
              <a:tblGrid>
                <a:gridCol w="4170704">
                  <a:extLst>
                    <a:ext uri="{9D8B030D-6E8A-4147-A177-3AD203B41FA5}">
                      <a16:colId xmlns:a16="http://schemas.microsoft.com/office/drawing/2014/main" val="31648093"/>
                    </a:ext>
                  </a:extLst>
                </a:gridCol>
                <a:gridCol w="2670056">
                  <a:extLst>
                    <a:ext uri="{9D8B030D-6E8A-4147-A177-3AD203B41FA5}">
                      <a16:colId xmlns:a16="http://schemas.microsoft.com/office/drawing/2014/main" val="2666709217"/>
                    </a:ext>
                  </a:extLst>
                </a:gridCol>
                <a:gridCol w="2232248">
                  <a:extLst>
                    <a:ext uri="{9D8B030D-6E8A-4147-A177-3AD203B41FA5}">
                      <a16:colId xmlns:a16="http://schemas.microsoft.com/office/drawing/2014/main" val="4201267472"/>
                    </a:ext>
                  </a:extLst>
                </a:gridCol>
                <a:gridCol w="2448272">
                  <a:extLst>
                    <a:ext uri="{9D8B030D-6E8A-4147-A177-3AD203B41FA5}">
                      <a16:colId xmlns:a16="http://schemas.microsoft.com/office/drawing/2014/main" val="3275775721"/>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引起误差的操作</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物质的量误差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体积误差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最终误差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0671304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容量瓶未干燥</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4796733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定容时水过线后吸出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5800814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定容时俯视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72900659"/>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定容时仰视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1863677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定容摇匀后低于刻度线而加水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59521339"/>
                  </a:ext>
                </a:extLst>
              </a:tr>
            </a:tbl>
          </a:graphicData>
        </a:graphic>
      </p:graphicFrame>
    </p:spTree>
    <p:extLst>
      <p:ext uri="{BB962C8B-B14F-4D97-AF65-F5344CB8AC3E}">
        <p14:creationId xmlns:p14="http://schemas.microsoft.com/office/powerpoint/2010/main" val="16528208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48362" y="746120"/>
            <a:ext cx="11498339" cy="4821884"/>
          </a:xfrm>
          <a:prstGeom prst="rect">
            <a:avLst/>
          </a:prstGeom>
        </p:spPr>
      </p:pic>
      <p:sp>
        <p:nvSpPr>
          <p:cNvPr id="2" name="内容占位符 1"/>
          <p:cNvSpPr>
            <a:spLocks noGrp="1"/>
          </p:cNvSpPr>
          <p:nvPr>
            <p:ph idx="1"/>
          </p:nvPr>
        </p:nvSpPr>
        <p:spPr>
          <a:xfrm>
            <a:off x="360854" y="838453"/>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容时俯视或仰视的判断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上看上、下看下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液面相对刻度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上看上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往上看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仰视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液面在刻度的上面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下看下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往下看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俯视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液面在刻度的下面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lgn="ct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此判断方法同样适用于量筒读数的俯视或仰视的误差判断</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90495;FounderCES"/>
          <p:cNvPicPr/>
          <p:nvPr/>
        </p:nvPicPr>
        <p:blipFill>
          <a:blip r:embed="rId3"/>
          <a:stretch>
            <a:fillRect/>
          </a:stretch>
        </p:blipFill>
        <p:spPr>
          <a:xfrm>
            <a:off x="348363" y="1008040"/>
            <a:ext cx="1725930" cy="359410"/>
          </a:xfrm>
          <a:prstGeom prst="rect">
            <a:avLst/>
          </a:prstGeom>
        </p:spPr>
      </p:pic>
      <p:pic>
        <p:nvPicPr>
          <p:cNvPr id="6" name="ER104y.EPS" descr="id:2147490502;FounderCES"/>
          <p:cNvPicPr/>
          <p:nvPr/>
        </p:nvPicPr>
        <p:blipFill>
          <a:blip r:embed="rId4"/>
          <a:stretch>
            <a:fillRect/>
          </a:stretch>
        </p:blipFill>
        <p:spPr>
          <a:xfrm>
            <a:off x="2997707" y="2564904"/>
            <a:ext cx="2881475" cy="1728192"/>
          </a:xfrm>
          <a:prstGeom prst="rect">
            <a:avLst/>
          </a:prstGeom>
        </p:spPr>
      </p:pic>
      <p:pic>
        <p:nvPicPr>
          <p:cNvPr id="7" name="ER105y.EPS" descr="id:2147490509;FounderCES"/>
          <p:cNvPicPr/>
          <p:nvPr/>
        </p:nvPicPr>
        <p:blipFill>
          <a:blip r:embed="rId5"/>
          <a:stretch>
            <a:fillRect/>
          </a:stretch>
        </p:blipFill>
        <p:spPr>
          <a:xfrm>
            <a:off x="6387381" y="2564904"/>
            <a:ext cx="2893595" cy="1686632"/>
          </a:xfrm>
          <a:prstGeom prst="rect">
            <a:avLst/>
          </a:prstGeom>
        </p:spPr>
      </p:pic>
    </p:spTree>
    <p:extLst>
      <p:ext uri="{BB962C8B-B14F-4D97-AF65-F5344CB8AC3E}">
        <p14:creationId xmlns:p14="http://schemas.microsoft.com/office/powerpoint/2010/main" val="14695282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用氢氧化钠固体配制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mL1.0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溶液的部分过程示意图如下。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下列说法不正确的是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用托盘天平称取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加蒸馏水溶解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氢氧化钠固体用蒸馏水溶解后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立即转移入</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步骤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中液面距容量瓶刻度线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改用</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胶</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头滴管加蒸馏水至凹液面最低点与刻度线相切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步骤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中摇匀后若容量瓶内液面下降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不可再</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至刻度线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740;FounderCES"/>
          <p:cNvPicPr/>
          <p:nvPr/>
        </p:nvPicPr>
        <p:blipFill>
          <a:blip r:embed="rId2"/>
          <a:stretch>
            <a:fillRect/>
          </a:stretch>
        </p:blipFill>
        <p:spPr>
          <a:xfrm>
            <a:off x="341994" y="915707"/>
            <a:ext cx="1116965" cy="359410"/>
          </a:xfrm>
          <a:prstGeom prst="rect">
            <a:avLst/>
          </a:prstGeom>
        </p:spPr>
      </p:pic>
      <p:pic>
        <p:nvPicPr>
          <p:cNvPr id="4" name="hs486.jpg" descr="id:2147490523;FounderCES"/>
          <p:cNvPicPr/>
          <p:nvPr/>
        </p:nvPicPr>
        <p:blipFill>
          <a:blip r:embed="rId3"/>
          <a:stretch>
            <a:fillRect/>
          </a:stretch>
        </p:blipFill>
        <p:spPr>
          <a:xfrm>
            <a:off x="7247334" y="1340768"/>
            <a:ext cx="4622497" cy="4076913"/>
          </a:xfrm>
          <a:prstGeom prst="rect">
            <a:avLst/>
          </a:prstGeom>
        </p:spPr>
      </p:pic>
    </p:spTree>
    <p:extLst>
      <p:ext uri="{BB962C8B-B14F-4D97-AF65-F5344CB8AC3E}">
        <p14:creationId xmlns:p14="http://schemas.microsoft.com/office/powerpoint/2010/main" val="3758663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5" name="24答案.EPS" descr="id:2147489726;FounderCES"/>
          <p:cNvPicPr/>
          <p:nvPr/>
        </p:nvPicPr>
        <p:blipFill>
          <a:blip r:embed="rId2"/>
          <a:stretch>
            <a:fillRect/>
          </a:stretch>
        </p:blipFill>
        <p:spPr>
          <a:xfrm>
            <a:off x="360854" y="942875"/>
            <a:ext cx="807720" cy="287655"/>
          </a:xfrm>
          <a:prstGeom prst="rect">
            <a:avLst/>
          </a:prstGeom>
        </p:spPr>
      </p:pic>
      <p:pic>
        <p:nvPicPr>
          <p:cNvPr id="6" name="hs486.jpg" descr="id:2147490523;FounderCES"/>
          <p:cNvPicPr/>
          <p:nvPr/>
        </p:nvPicPr>
        <p:blipFill>
          <a:blip r:embed="rId3">
            <a:clrChange>
              <a:clrFrom>
                <a:srgbClr val="FFFFFE"/>
              </a:clrFrom>
              <a:clrTo>
                <a:srgbClr val="FFFFFE">
                  <a:alpha val="0"/>
                </a:srgbClr>
              </a:clrTo>
            </a:clrChange>
          </a:blip>
          <a:stretch>
            <a:fillRect/>
          </a:stretch>
        </p:blipFill>
        <p:spPr>
          <a:xfrm>
            <a:off x="7449373" y="548680"/>
            <a:ext cx="4622497" cy="4076913"/>
          </a:xfrm>
          <a:prstGeom prst="rect">
            <a:avLst/>
          </a:prstGeom>
        </p:spPr>
      </p:pic>
      <p:sp>
        <p:nvSpPr>
          <p:cNvPr id="7" name="内容占位符 1"/>
          <p:cNvSpPr txBox="1">
            <a:spLocks/>
          </p:cNvSpPr>
          <p:nvPr/>
        </p:nvSpPr>
        <p:spPr bwMode="auto">
          <a:xfrm>
            <a:off x="354320" y="130301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实验室用氢氧化钠固体配制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mL1.0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p>
          <a:p>
            <a:pPr eaLnBrk="1" hangingPunct="0">
              <a:spcAft>
                <a:spcPts val="0"/>
              </a:spcAft>
            </a:pP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经过计算需要的氢氧化钠固体的质量</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L</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g</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。故配制溶</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液所需的氢氧化钠固体质量为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用托盘天平进</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行称量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加入蒸馏水溶解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氢氧化钠固体</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溶于水会放出热量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溶液温度高于室温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应该冷却</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至室温后再转移到容量瓶中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定容时当液面距容量瓶刻度线</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cm</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要改用胶头滴管加蒸馏水至凹液面最低点与刻度线相切处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操作正确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摇匀后若容量瓶内液面下降是正常现象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不可再加水至刻度线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89719;FounderCES"/>
          <p:cNvPicPr/>
          <p:nvPr/>
        </p:nvPicPr>
        <p:blipFill>
          <a:blip r:embed="rId4"/>
          <a:stretch>
            <a:fillRect/>
          </a:stretch>
        </p:blipFill>
        <p:spPr>
          <a:xfrm>
            <a:off x="354320" y="1465515"/>
            <a:ext cx="807720" cy="287655"/>
          </a:xfrm>
          <a:prstGeom prst="rect">
            <a:avLst/>
          </a:prstGeom>
        </p:spPr>
      </p:pic>
    </p:spTree>
    <p:extLst>
      <p:ext uri="{BB962C8B-B14F-4D97-AF65-F5344CB8AC3E}">
        <p14:creationId xmlns:p14="http://schemas.microsoft.com/office/powerpoint/2010/main" val="362063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14517"/>
                <a:ext cx="11485848" cy="359976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的量浓度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用来表示单位体积溶液里所含溶质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的物质的量的物理量。符号表示为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，常用单位为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溶液中含有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溶质，溶质的物质的量浓度为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3599768"/>
              </a:xfrm>
              <a:blipFill>
                <a:blip r:embed="rId2"/>
                <a:stretch>
                  <a:fillRect l="-796" r="-849"/>
                </a:stretch>
              </a:blipFill>
            </p:spPr>
            <p:txBody>
              <a:bodyPr/>
              <a:lstStyle/>
              <a:p>
                <a:r>
                  <a:rPr lang="zh-CN" altLang="en-US">
                    <a:noFill/>
                  </a:rPr>
                  <a:t> </a:t>
                </a:r>
              </a:p>
            </p:txBody>
          </p:sp>
        </mc:Fallback>
      </mc:AlternateContent>
      <p:pic>
        <p:nvPicPr>
          <p:cNvPr id="3" name="24知识过.EPS" descr="id:2147489617;FounderCES"/>
          <p:cNvPicPr/>
          <p:nvPr/>
        </p:nvPicPr>
        <p:blipFill>
          <a:blip r:embed="rId3"/>
          <a:stretch>
            <a:fillRect/>
          </a:stretch>
        </p:blipFill>
        <p:spPr>
          <a:xfrm>
            <a:off x="2970689" y="747286"/>
            <a:ext cx="6249035" cy="539750"/>
          </a:xfrm>
          <a:prstGeom prst="rect">
            <a:avLst/>
          </a:prstGeom>
        </p:spPr>
      </p:pic>
      <p:pic>
        <p:nvPicPr>
          <p:cNvPr id="4" name="知识点1.EPS" descr="id:2147489624;FounderCES"/>
          <p:cNvPicPr/>
          <p:nvPr/>
        </p:nvPicPr>
        <p:blipFill>
          <a:blip r:embed="rId4"/>
          <a:stretch>
            <a:fillRect/>
          </a:stretch>
        </p:blipFill>
        <p:spPr>
          <a:xfrm>
            <a:off x="337964" y="1575395"/>
            <a:ext cx="1302385" cy="359410"/>
          </a:xfrm>
          <a:prstGeom prst="rect">
            <a:avLst/>
          </a:prstGeom>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碳酸钠晶体</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来配制</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t>
            </a:r>
            <a:r>
              <a:rPr lang="en-US" altLang="zh-CN" b="1" spc="-1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1 000 mL</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假如其他操作均是正确无误的，下列操作会引起配制溶液的浓度偏高的是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称取碳酸钠晶体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定容时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俯视刻度线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转移时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对用于溶解碳酸钠晶体的烧杯没有进行洗涤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定容后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将容量瓶振荡均匀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静置时发现液面低于</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刻度线</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3.EPS" descr="id:2147490044;FounderCES"/>
          <p:cNvPicPr/>
          <p:nvPr/>
        </p:nvPicPr>
        <p:blipFill>
          <a:blip r:embed="rId2"/>
          <a:stretch>
            <a:fillRect/>
          </a:stretch>
        </p:blipFill>
        <p:spPr>
          <a:xfrm>
            <a:off x="343436" y="915707"/>
            <a:ext cx="1116965" cy="359410"/>
          </a:xfrm>
          <a:prstGeom prst="rect">
            <a:avLst/>
          </a:prstGeom>
        </p:spPr>
      </p:pic>
      <p:sp>
        <p:nvSpPr>
          <p:cNvPr id="4" name="内容占位符 1"/>
          <p:cNvSpPr txBox="1">
            <a:spLocks/>
          </p:cNvSpPr>
          <p:nvPr/>
        </p:nvSpPr>
        <p:spPr bwMode="auto">
          <a:xfrm>
            <a:off x="360854" y="4077072"/>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4273827"/>
            <a:ext cx="807720" cy="287655"/>
          </a:xfrm>
          <a:prstGeom prst="rect">
            <a:avLst/>
          </a:prstGeom>
        </p:spPr>
      </p:pic>
    </p:spTree>
    <p:extLst>
      <p:ext uri="{BB962C8B-B14F-4D97-AF65-F5344CB8AC3E}">
        <p14:creationId xmlns:p14="http://schemas.microsoft.com/office/powerpoint/2010/main" val="2334632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实际上称取的是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286</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143</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故称取碳酸钠晶体</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 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所配制的溶液浓度偏低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定容时俯视刻度线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即实际加水量少于应加水量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导致配制的溶液体积偏小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浓度偏高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对用于稀释或溶解的烧杯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如不数次加水冲洗并将洗涤液也转入容量瓶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会使溶质损失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使所配制的溶液浓度偏低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定容后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当振荡、静置后发现液面低于刻度线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这是由于液体沾在瓶壁和磨口等处所致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不会造成偏差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spTree>
    <p:extLst>
      <p:ext uri="{BB962C8B-B14F-4D97-AF65-F5344CB8AC3E}">
        <p14:creationId xmlns:p14="http://schemas.microsoft.com/office/powerpoint/2010/main" val="15700886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48362" y="746120"/>
            <a:ext cx="11498339" cy="1314728"/>
          </a:xfrm>
          <a:prstGeom prst="rect">
            <a:avLst/>
          </a:prstGeom>
        </p:spPr>
      </p:pic>
      <p:pic>
        <p:nvPicPr>
          <p:cNvPr id="6" name="关键提醒.EPS" descr="id:2147490495;FounderCES"/>
          <p:cNvPicPr/>
          <p:nvPr/>
        </p:nvPicPr>
        <p:blipFill>
          <a:blip r:embed="rId3"/>
          <a:stretch>
            <a:fillRect/>
          </a:stretch>
        </p:blipFill>
        <p:spPr>
          <a:xfrm>
            <a:off x="348363" y="1008040"/>
            <a:ext cx="1725930" cy="359410"/>
          </a:xfrm>
          <a:prstGeom prst="rect">
            <a:avLst/>
          </a:prstGeom>
        </p:spPr>
      </p:pic>
      <p:sp>
        <p:nvSpPr>
          <p:cNvPr id="4" name="内容占位符 3"/>
          <p:cNvSpPr>
            <a:spLocks noGrp="1"/>
          </p:cNvSpPr>
          <p:nvPr>
            <p:ph idx="1"/>
          </p:nvPr>
        </p:nvSpPr>
        <p:spPr>
          <a:xfrm>
            <a:off x="360854" y="838453"/>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称量的是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的质量而非</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定容后液面低于刻度线对浓度无影响</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006061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配制</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mL</a:t>
            </a:r>
            <a:r>
              <a:rPr lang="en-US"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b="1" dirty="0" err="1"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1EB26A"/>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氯化钠溶液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配制实验步骤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计算、称量：计算所需氯化钠固体的质量是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5.85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；用电子天平准确称取氯化钠的质量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若用托盘天平称量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则应称量的质量是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5.9 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溶解：将氯化钠固体置于烧杯中，加适量蒸馏水溶解，用玻璃棒搅拌并冷却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转移：用玻璃棒引流，将烧杯中的溶液转移到</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容量瓶中。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洗涤：用蒸馏水洗涤烧杯内壁及玻璃棒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次，并把洗涤液都转移到容量瓶中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653;FounderCES"/>
          <p:cNvPicPr/>
          <p:nvPr/>
        </p:nvPicPr>
        <p:blipFill>
          <a:blip r:embed="rId2"/>
          <a:stretch>
            <a:fillRect/>
          </a:stretch>
        </p:blipFill>
        <p:spPr>
          <a:xfrm>
            <a:off x="360854" y="915707"/>
            <a:ext cx="1354455" cy="359410"/>
          </a:xfrm>
          <a:prstGeom prst="rect">
            <a:avLst/>
          </a:prstGeom>
        </p:spPr>
      </p:pic>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定容：将蒸馏水注入容量瓶中，液面离容量瓶刻度线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时，改用胶头滴管滴加蒸馏水至凹液面最低处与刻度线相切。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摇匀：将容量瓶塞塞好，反复上下颠倒，摇匀，把配好的溶液倒入预备好的试剂瓶中，贴上标签。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上述实验过程中要用蒸馏水洗涤烧杯和玻璃棒，并将洗涤液注入容量瓶中的目的是将附着的溶质冲洗下来并转移至容量瓶中，防止溶质损失。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909592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1225699" y="1971422"/>
            <a:ext cx="612294" cy="419100"/>
          </a:xfrm>
          <a:prstGeom prst="rect">
            <a:avLst/>
          </a:prstGeom>
        </p:spPr>
      </p:pic>
      <p:pic>
        <p:nvPicPr>
          <p:cNvPr id="3" name="图片 2"/>
          <p:cNvPicPr>
            <a:picLocks noChangeAspect="1"/>
          </p:cNvPicPr>
          <p:nvPr/>
        </p:nvPicPr>
        <p:blipFill>
          <a:blip r:embed="rId2"/>
          <a:stretch>
            <a:fillRect/>
          </a:stretch>
        </p:blipFill>
        <p:spPr>
          <a:xfrm>
            <a:off x="423992" y="2514553"/>
            <a:ext cx="1872208" cy="419100"/>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容量瓶的选择与使用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容量瓶是配制一定物质的量浓度溶液的专用仪器。容量瓶上的标注有容积、温度、刻度线；常见规格有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 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 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，选择时应遵循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大而近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的原则，即所配溶液的体积等于或略小于容量瓶的容积。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使用容量瓶注意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不能溶解固体；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不能稀释浓溶液；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不能加热；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不能作反应容器；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不能长期贮存溶液。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使用前要检验容量瓶是否漏水。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536223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75432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有关物质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的量浓度的计算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已知一定体积的溶液中溶质的质量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计算溶质的物质的量浓度的方法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若已知溶质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683;FounderCES"/>
          <p:cNvPicPr/>
          <p:nvPr/>
        </p:nvPicPr>
        <p:blipFill>
          <a:blip r:embed="rId2"/>
          <a:stretch>
            <a:fillRect/>
          </a:stretch>
        </p:blipFill>
        <p:spPr>
          <a:xfrm>
            <a:off x="2970689" y="747286"/>
            <a:ext cx="6249035" cy="539750"/>
          </a:xfrm>
          <a:prstGeom prst="rect">
            <a:avLst/>
          </a:prstGeom>
        </p:spPr>
      </p:pic>
      <p:pic>
        <p:nvPicPr>
          <p:cNvPr id="4" name="要点1.EPS" descr="id:2147489690;FounderCES"/>
          <p:cNvPicPr/>
          <p:nvPr/>
        </p:nvPicPr>
        <p:blipFill>
          <a:blip r:embed="rId3"/>
          <a:stretch>
            <a:fillRect/>
          </a:stretch>
        </p:blipFill>
        <p:spPr>
          <a:xfrm>
            <a:off x="343436" y="1574210"/>
            <a:ext cx="1024890" cy="359410"/>
          </a:xfrm>
          <a:prstGeom prst="rect">
            <a:avLst/>
          </a:prstGeom>
        </p:spPr>
      </p:pic>
      <p:pic>
        <p:nvPicPr>
          <p:cNvPr id="6" name="图片 5"/>
          <p:cNvPicPr>
            <a:picLocks noChangeAspect="1"/>
          </p:cNvPicPr>
          <p:nvPr/>
        </p:nvPicPr>
        <p:blipFill>
          <a:blip r:embed="rId4"/>
          <a:stretch>
            <a:fillRect/>
          </a:stretch>
        </p:blipFill>
        <p:spPr>
          <a:xfrm>
            <a:off x="508323" y="3168843"/>
            <a:ext cx="2994595" cy="801228"/>
          </a:xfrm>
          <a:prstGeom prst="rect">
            <a:avLst/>
          </a:prstGeom>
        </p:spPr>
      </p:pic>
      <p:sp>
        <p:nvSpPr>
          <p:cNvPr id="7" name="内容占位符 1"/>
          <p:cNvSpPr txBox="1">
            <a:spLocks/>
          </p:cNvSpPr>
          <p:nvPr/>
        </p:nvSpPr>
        <p:spPr bwMode="auto">
          <a:xfrm>
            <a:off x="360854" y="40768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若已知溶液中某粒子的个数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5"/>
          <a:stretch>
            <a:fillRect/>
          </a:stretch>
        </p:blipFill>
        <p:spPr>
          <a:xfrm>
            <a:off x="508323" y="4725144"/>
            <a:ext cx="3064701" cy="911397"/>
          </a:xfrm>
          <a:prstGeom prst="rect">
            <a:avLst/>
          </a:prstGeom>
        </p:spPr>
      </p:pic>
    </p:spTree>
    <p:extLst>
      <p:ext uri="{BB962C8B-B14F-4D97-AF65-F5344CB8AC3E}">
        <p14:creationId xmlns:p14="http://schemas.microsoft.com/office/powerpoint/2010/main" val="1422960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41779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溶液中溶质的质量分数与物质的量浓度的换算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溶液中溶质的质量分数与物质的量浓度之间进行换算时，溶液的密度是必不可少的</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条件。将</a:t>
                </a:r>
                <a14:m>
                  <m:oMath xmlns:m="http://schemas.openxmlformats.org/officeDocument/2006/math">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zh-CN"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换算成</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r>
                      <m:rPr>
                        <m:nor/>
                      </m:rPr>
                      <a:rPr lang="zh-CN"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时，可运用公式</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zh-CN"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𝟏𝟎𝟎𝟎</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r>
                          <m:rPr>
                            <m:nor/>
                          </m:rP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r>
                          <m:rPr>
                            <m:nor/>
                          </m:rP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r>
                      <m:rPr>
                        <m:nor/>
                      </m:rPr>
                      <a:rPr lang="zh-CN"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，算出溶液中所含溶质的物质的量。</m:t>
                    </m:r>
                  </m:oMath>
                </a14:m>
                <a:endParaRPr lang="en-US" altLang="zh-CN" b="1" spc="-100" dirty="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将</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换算成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时，可从溶液出发，运用公式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，求出</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den>
                    </m:f>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注意：此运算过程中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为单位，</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为单位，</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为单位。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3417795"/>
              </a:xfrm>
              <a:blipFill>
                <a:blip r:embed="rId2"/>
                <a:stretch>
                  <a:fillRect l="-796" r="-849" b="-124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53585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溶液的稀释或混合计算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将浓溶液加水稀释，稀释前后溶质的物质的量和质量都保持不变。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同一溶质不同浓度的两溶液相混合，混合后，溶质的总物质的量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或总质量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等于混合前两溶液中溶质的物质的量之和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或质量之和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80556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266342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混合后溶液的体积：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若题目中指出不考虑溶液体积的改变，可认为是两原溶液的体积之和；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若题目中给出混合后溶液的密度，应根据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m:t>混</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m:t>混</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m:t>混</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2663421"/>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3248314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TotalTime>
  <Words>1607</Words>
  <Application>Microsoft Office PowerPoint</Application>
  <PresentationFormat>自定义</PresentationFormat>
  <Paragraphs>151</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382</cp:revision>
  <dcterms:created xsi:type="dcterms:W3CDTF">2020-11-06T05:24:00Z</dcterms:created>
  <dcterms:modified xsi:type="dcterms:W3CDTF">2025-06-18T15:22:01Z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